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8" r:id="rId3"/>
    <p:sldId id="272" r:id="rId4"/>
    <p:sldId id="266" r:id="rId5"/>
    <p:sldId id="273" r:id="rId6"/>
    <p:sldId id="270" r:id="rId7"/>
    <p:sldId id="269" r:id="rId8"/>
    <p:sldId id="259" r:id="rId9"/>
    <p:sldId id="261" r:id="rId10"/>
    <p:sldId id="260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804" autoAdjust="0"/>
    <p:restoredTop sz="94673" autoAdjust="0"/>
  </p:normalViewPr>
  <p:slideViewPr>
    <p:cSldViewPr>
      <p:cViewPr varScale="1">
        <p:scale>
          <a:sx n="49" d="100"/>
          <a:sy n="49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BFE8A-07BF-4428-8C68-CC62A4B9970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A8B17-DBC2-4574-8E0A-C4C13C0A4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8B17-DBC2-4574-8E0A-C4C13C0A49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8B17-DBC2-4574-8E0A-C4C13C0A49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05C7-4C1D-439C-8410-784EB9E615F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BE5B-4C79-46DF-B4A0-5630A73B1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gif"/><Relationship Id="rId1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5.gif"/><Relationship Id="rId16" Type="http://schemas.openxmlformats.org/officeDocument/2006/relationships/image" Target="../media/image18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4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878687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Тема №</a:t>
            </a:r>
            <a:r>
              <a:rPr lang="en-US" sz="3600" b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3600" b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Боговоплощение</a:t>
            </a:r>
            <a:endParaRPr lang="en-US" sz="3600" b="1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Вступление</a:t>
            </a: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Цель сотворения человека.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Первородный грех и последствия греха.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Воплощение Бога Слова и природа Иисуса Христа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Благовещение и Рождество. 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Крестная жертва, Воскресение и Вознесение.</a:t>
            </a:r>
            <a:endParaRPr lang="en-US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Халкидонский</a:t>
            </a: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догмат</a:t>
            </a:r>
            <a:endParaRPr lang="en-US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Спасение – дело синергии Бога и человека </a:t>
            </a:r>
            <a:endParaRPr lang="en-US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Причины Боговоплощения в свете учения св. отцов.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Афанасий Александрийский. Обновление образа Божия в человеке.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Григорий Богослов. Любовь – самоистощение (кеносис).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Исаак Сирин</a:t>
            </a:r>
            <a:r>
              <a:rPr lang="en-US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Любовь – главнейшая причина Боговоплощения.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Максим Исповедник. </a:t>
            </a:r>
            <a:r>
              <a:rPr lang="ru-RU" sz="16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Боговоплощение</a:t>
            </a: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– конечная цель творения.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Симеон Новый Богослов. Связь с Евхаристией.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Заключение.</a:t>
            </a: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Отличие христианского учения о Боговоплощении.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Ознакомление с литературой. </a:t>
            </a: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6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f-cuv-isaac-siru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2244626" cy="3429024"/>
          </a:xfrm>
          <a:prstGeom prst="rect">
            <a:avLst/>
          </a:prstGeom>
          <a:ln w="25400">
            <a:solidFill>
              <a:schemeClr val="bg1">
                <a:lumMod val="85000"/>
                <a:lumOff val="15000"/>
              </a:schemeClr>
            </a:solidFill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143240" y="1785926"/>
            <a:ext cx="550072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Я говорю, что Бог сделал все это не по какой иной причине, кроме как для того, чтобы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  <a:ea typeface="Calibri" pitchFamily="34" charset="0"/>
                <a:cs typeface="Times New Roman" pitchFamily="18" charset="0"/>
              </a:rPr>
              <a:t>явить миру любовь</a:t>
            </a:r>
            <a:r>
              <a:rPr lang="ru-RU" sz="28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, которой Он обладает. Его целью было, чтобы, когда мы осознаем это, любовь наша возросла в нас и мы были пленены любовью Его...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преподобный Исаак Сирин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lenda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820372" cy="400052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преподобный Максим Исповедник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868" y="1857364"/>
            <a:ext cx="5214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lang="ru-RU" sz="3200" i="1" dirty="0" smtClean="0"/>
              <a:t> 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(Боговоплощение) есть божественный итог, ради которого и возникло все (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тварное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бытие). Это есть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  <a:ea typeface="Calibri" pitchFamily="34" charset="0"/>
                <a:cs typeface="Times New Roman" pitchFamily="18" charset="0"/>
              </a:rPr>
              <a:t>Божественная цель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, задуманная (Богом) еще до начала сущих...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5jWLvp7w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2899192" cy="3571900"/>
          </a:xfrm>
          <a:prstGeom prst="rect">
            <a:avLst/>
          </a:prstGeom>
          <a:ln w="25400">
            <a:solidFill>
              <a:schemeClr val="bg1"/>
            </a:solidFill>
            <a:bevel/>
          </a:ln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преподобный Симеон Новый Богослов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92880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...Таинство сие, </a:t>
            </a:r>
            <a:r>
              <a:rPr lang="en-US" sz="24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Евхаристя</a:t>
            </a:r>
            <a:r>
              <a:rPr lang="en-US" sz="24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...  бывшее во время воплощенного домостроительства Христова, таким же образом и после того совершалось и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совершается в каждом христианине</a:t>
            </a: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... когда вкушаем пречистое Тело Его... то бываем сотелесниками Ему и сродниками воистину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1520" y="984323"/>
            <a:ext cx="8568952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Митрополит </a:t>
            </a:r>
            <a:r>
              <a:rPr lang="ru-RU" sz="2000" b="1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Иларион</a:t>
            </a: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(Алфеев) Христос. Бог и Человек, Издательство: "</a:t>
            </a:r>
            <a:r>
              <a:rPr lang="ru-RU" sz="2000" b="1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Эксмо</a:t>
            </a: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" (2014), ISBN: 978-5-699-71119-2.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000" b="1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2. Архимандрит Тихон (</a:t>
            </a:r>
            <a:r>
              <a:rPr lang="ru-RU" sz="2000" b="1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Агриков</a:t>
            </a: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) Тайна Боговоплощения, Издательство: "Духовное преображение" (2013), ISBN: 978-5-905983-22-1.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bi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2852936"/>
            <a:ext cx="2160240" cy="32197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 descr="167369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2924944"/>
            <a:ext cx="2160240" cy="31683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Группа 100"/>
          <p:cNvGrpSpPr/>
          <p:nvPr/>
        </p:nvGrpSpPr>
        <p:grpSpPr>
          <a:xfrm>
            <a:off x="899592" y="1428736"/>
            <a:ext cx="5715040" cy="3785347"/>
            <a:chOff x="2000232" y="142852"/>
            <a:chExt cx="4572032" cy="2230651"/>
          </a:xfrm>
        </p:grpSpPr>
        <p:sp>
          <p:nvSpPr>
            <p:cNvPr id="5" name="Овал 4"/>
            <p:cNvSpPr/>
            <p:nvPr/>
          </p:nvSpPr>
          <p:spPr>
            <a:xfrm>
              <a:off x="2000232" y="142852"/>
              <a:ext cx="4572032" cy="12858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blipFill>
                    <a:blip r:embed="rId3"/>
                    <a:tile tx="0" ty="0" sx="100000" sy="100000" flip="none" algn="tl"/>
                  </a:blipFill>
                  <a:latin typeface="CyrillicOld" pitchFamily="2" charset="0"/>
                </a:rPr>
                <a:t>БОГ</a:t>
              </a:r>
              <a:endParaRPr lang="ru-RU" sz="3200" dirty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3786182" y="1142984"/>
              <a:ext cx="928694" cy="28575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blipFill>
                    <a:blip r:embed="rId3"/>
                    <a:tile tx="0" ty="0" sx="100000" sy="100000" flip="none" algn="tl"/>
                  </a:blipFill>
                  <a:latin typeface="CyrillicOld" pitchFamily="2" charset="0"/>
                </a:rPr>
                <a:t>ДУХ</a:t>
              </a:r>
              <a:endParaRPr lang="ru-RU" sz="1400" dirty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515670" y="1386128"/>
              <a:ext cx="1500198" cy="488096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blipFill>
                    <a:blip r:embed="rId3"/>
                    <a:tile tx="0" ty="0" sx="100000" sy="100000" flip="none" algn="tl"/>
                  </a:blipFill>
                  <a:latin typeface="CyrillicOld" pitchFamily="2" charset="0"/>
                </a:rPr>
                <a:t>ДУША</a:t>
              </a:r>
              <a:endParaRPr lang="ru-RU" sz="1600" dirty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291096" y="1790029"/>
              <a:ext cx="2000264" cy="58347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blipFill>
                    <a:blip r:embed="rId3"/>
                    <a:tile tx="0" ty="0" sx="100000" sy="100000" flip="none" algn="tl"/>
                  </a:blipFill>
                  <a:latin typeface="CyrillicOld" pitchFamily="2" charset="0"/>
                </a:rPr>
                <a:t>ТЕЛО</a:t>
              </a:r>
              <a:endParaRPr lang="ru-RU" dirty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endParaRPr>
            </a:p>
          </p:txBody>
        </p:sp>
        <p:sp>
          <p:nvSpPr>
            <p:cNvPr id="15" name="Стрелка вверх 14"/>
            <p:cNvSpPr/>
            <p:nvPr/>
          </p:nvSpPr>
          <p:spPr>
            <a:xfrm>
              <a:off x="5071562" y="1667810"/>
              <a:ext cx="169071" cy="242887"/>
            </a:xfrm>
            <a:prstGeom prst="upArrow">
              <a:avLst>
                <a:gd name="adj1" fmla="val 19015"/>
                <a:gd name="adj2" fmla="val 63725"/>
              </a:avLst>
            </a:prstGeom>
            <a:blipFill>
              <a:blip r:embed="rId3" cstate="print"/>
              <a:tile tx="0" ty="0" sx="100000" sy="100000" flip="none" algn="tl"/>
            </a:blip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верх 41"/>
            <p:cNvSpPr/>
            <p:nvPr/>
          </p:nvSpPr>
          <p:spPr>
            <a:xfrm>
              <a:off x="3267573" y="1703479"/>
              <a:ext cx="169071" cy="242885"/>
            </a:xfrm>
            <a:prstGeom prst="upArrow">
              <a:avLst>
                <a:gd name="adj1" fmla="val 19015"/>
                <a:gd name="adj2" fmla="val 63725"/>
              </a:avLst>
            </a:prstGeom>
            <a:blipFill>
              <a:blip r:embed="rId3" cstate="print"/>
              <a:tile tx="0" ty="0" sx="100000" sy="100000" flip="none" algn="tl"/>
            </a:blip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верх 42"/>
            <p:cNvSpPr/>
            <p:nvPr/>
          </p:nvSpPr>
          <p:spPr>
            <a:xfrm>
              <a:off x="4939020" y="1407832"/>
              <a:ext cx="88107" cy="116695"/>
            </a:xfrm>
            <a:prstGeom prst="upArrow">
              <a:avLst>
                <a:gd name="adj1" fmla="val 26708"/>
                <a:gd name="adj2" fmla="val 49441"/>
              </a:avLst>
            </a:prstGeom>
            <a:blipFill>
              <a:blip r:embed="rId3" cstate="print"/>
              <a:tile tx="0" ty="0" sx="100000" sy="100000" flip="none" algn="tl"/>
            </a:blip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верх 44"/>
            <p:cNvSpPr/>
            <p:nvPr/>
          </p:nvSpPr>
          <p:spPr>
            <a:xfrm>
              <a:off x="3489995" y="1414333"/>
              <a:ext cx="88107" cy="116695"/>
            </a:xfrm>
            <a:prstGeom prst="upArrow">
              <a:avLst>
                <a:gd name="adj1" fmla="val 26708"/>
                <a:gd name="adj2" fmla="val 49441"/>
              </a:avLst>
            </a:prstGeom>
            <a:blipFill>
              <a:blip r:embed="rId3" cstate="print"/>
              <a:tile tx="0" ty="0" sx="100000" sy="100000" flip="none" algn="tl"/>
            </a:blip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Овал 74"/>
          <p:cNvSpPr/>
          <p:nvPr/>
        </p:nvSpPr>
        <p:spPr>
          <a:xfrm>
            <a:off x="2285984" y="1643050"/>
            <a:ext cx="4572032" cy="12858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rPr>
              <a:t>БОГ</a:t>
            </a:r>
            <a:endParaRPr lang="ru-RU" sz="3200" dirty="0">
              <a:blipFill>
                <a:blip r:embed="rId3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071934" y="2643182"/>
            <a:ext cx="928694" cy="2857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blipFill>
                <a:blip r:embed="rId3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3786182" y="3571876"/>
            <a:ext cx="1500198" cy="35719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rPr>
              <a:t>ДУША</a:t>
            </a:r>
            <a:endParaRPr lang="ru-RU" sz="1600" dirty="0">
              <a:blipFill>
                <a:blip r:embed="rId3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571868" y="4143380"/>
            <a:ext cx="2000264" cy="57150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rPr>
              <a:t>ТЕЛО</a:t>
            </a:r>
            <a:endParaRPr lang="ru-RU" dirty="0">
              <a:blipFill>
                <a:blip r:embed="rId3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4071934" y="3143248"/>
            <a:ext cx="928694" cy="2857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rPr>
              <a:t>ДУХ</a:t>
            </a:r>
            <a:endParaRPr lang="ru-RU" sz="1400" dirty="0">
              <a:blipFill>
                <a:blip r:embed="rId3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flipH="1">
            <a:off x="3857620" y="3857628"/>
            <a:ext cx="142875" cy="285752"/>
          </a:xfrm>
          <a:prstGeom prst="downArrow">
            <a:avLst>
              <a:gd name="adj1" fmla="val 24666"/>
              <a:gd name="adj2" fmla="val 56667"/>
            </a:avLst>
          </a:prstGeom>
          <a:blipFill>
            <a:blip r:embed="rId3" cstate="print"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 flipH="1">
            <a:off x="5124450" y="3862378"/>
            <a:ext cx="142875" cy="285752"/>
          </a:xfrm>
          <a:prstGeom prst="downArrow">
            <a:avLst>
              <a:gd name="adj1" fmla="val 24666"/>
              <a:gd name="adj2" fmla="val 56667"/>
            </a:avLst>
          </a:prstGeom>
          <a:blipFill>
            <a:blip r:embed="rId3" cstate="print"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 flipH="1">
            <a:off x="3571870" y="4648203"/>
            <a:ext cx="142875" cy="285752"/>
          </a:xfrm>
          <a:prstGeom prst="downArrow">
            <a:avLst>
              <a:gd name="adj1" fmla="val 24666"/>
              <a:gd name="adj2" fmla="val 56667"/>
            </a:avLst>
          </a:prstGeom>
          <a:blipFill>
            <a:blip r:embed="rId3" cstate="print"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flipH="1">
            <a:off x="5381625" y="4700578"/>
            <a:ext cx="142875" cy="285752"/>
          </a:xfrm>
          <a:prstGeom prst="downArrow">
            <a:avLst>
              <a:gd name="adj1" fmla="val 24666"/>
              <a:gd name="adj2" fmla="val 56667"/>
            </a:avLst>
          </a:prstGeom>
          <a:blipFill>
            <a:blip r:embed="rId3" cstate="print"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низ 83"/>
          <p:cNvSpPr/>
          <p:nvPr/>
        </p:nvSpPr>
        <p:spPr>
          <a:xfrm flipH="1">
            <a:off x="4448174" y="2928928"/>
            <a:ext cx="142875" cy="214320"/>
          </a:xfrm>
          <a:prstGeom prst="downArrow">
            <a:avLst>
              <a:gd name="adj1" fmla="val 24666"/>
              <a:gd name="adj2" fmla="val 56667"/>
            </a:avLst>
          </a:prstGeom>
          <a:blipFill>
            <a:blip r:embed="rId3" cstate="print"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5643570" y="450057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rPr>
              <a:t>Смерть тела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83968" y="1772816"/>
            <a:ext cx="346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Случилось то, о чем предупреждал Адама Бог</a:t>
            </a:r>
            <a:r>
              <a:rPr lang="en-US" sz="16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6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смерть</a:t>
            </a:r>
          </a:p>
          <a:p>
            <a:pPr algn="ctr"/>
            <a:endParaRPr lang="ru-RU" sz="1600" dirty="0" smtClean="0">
              <a:blipFill>
                <a:blip r:embed="rId3"/>
                <a:tile tx="0" ty="0" sx="100000" sy="100000" flip="none" algn="tl"/>
              </a:blipFill>
              <a:latin typeface="CyrillicOld" pitchFamily="2" charset="0"/>
              <a:cs typeface="Times New Roman" pitchFamily="18" charset="0"/>
            </a:endParaRPr>
          </a:p>
          <a:p>
            <a:pPr algn="ctr"/>
            <a:endParaRPr lang="ru-RU" sz="1600" dirty="0" smtClean="0">
              <a:blipFill>
                <a:blip r:embed="rId3"/>
                <a:tile tx="0" ty="0" sx="100000" sy="100000" flip="none" algn="tl"/>
              </a:blipFill>
              <a:latin typeface="CyrillicOld" pitchFamily="2" charset="0"/>
              <a:cs typeface="Times New Roman" pitchFamily="18" charset="0"/>
            </a:endParaRP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rPr>
              <a:t>Смерть души</a:t>
            </a:r>
          </a:p>
        </p:txBody>
      </p:sp>
      <p:sp>
        <p:nvSpPr>
          <p:cNvPr id="89" name="Полилиния 88"/>
          <p:cNvSpPr/>
          <p:nvPr/>
        </p:nvSpPr>
        <p:spPr>
          <a:xfrm>
            <a:off x="4081464" y="3362318"/>
            <a:ext cx="126207" cy="245268"/>
          </a:xfrm>
          <a:custGeom>
            <a:avLst/>
            <a:gdLst>
              <a:gd name="connsiteX0" fmla="*/ 42862 w 92869"/>
              <a:gd name="connsiteY0" fmla="*/ 0 h 238125"/>
              <a:gd name="connsiteX1" fmla="*/ 85725 w 92869"/>
              <a:gd name="connsiteY1" fmla="*/ 119062 h 238125"/>
              <a:gd name="connsiteX2" fmla="*/ 0 w 92869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69" h="238125">
                <a:moveTo>
                  <a:pt x="42862" y="0"/>
                </a:moveTo>
                <a:cubicBezTo>
                  <a:pt x="67865" y="39687"/>
                  <a:pt x="92869" y="79375"/>
                  <a:pt x="85725" y="119062"/>
                </a:cubicBezTo>
                <a:cubicBezTo>
                  <a:pt x="78581" y="158749"/>
                  <a:pt x="39290" y="198437"/>
                  <a:pt x="0" y="238125"/>
                </a:cubicBezTo>
              </a:path>
            </a:pathLst>
          </a:cu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4882358" y="3364699"/>
            <a:ext cx="73025" cy="235744"/>
          </a:xfrm>
          <a:custGeom>
            <a:avLst/>
            <a:gdLst>
              <a:gd name="connsiteX0" fmla="*/ 42069 w 65881"/>
              <a:gd name="connsiteY0" fmla="*/ 0 h 228600"/>
              <a:gd name="connsiteX1" fmla="*/ 3969 w 65881"/>
              <a:gd name="connsiteY1" fmla="*/ 119062 h 228600"/>
              <a:gd name="connsiteX2" fmla="*/ 65881 w 65881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81" h="228600">
                <a:moveTo>
                  <a:pt x="42069" y="0"/>
                </a:moveTo>
                <a:cubicBezTo>
                  <a:pt x="21034" y="40481"/>
                  <a:pt x="0" y="80962"/>
                  <a:pt x="3969" y="119062"/>
                </a:cubicBezTo>
                <a:cubicBezTo>
                  <a:pt x="7938" y="157162"/>
                  <a:pt x="36909" y="192881"/>
                  <a:pt x="65881" y="228600"/>
                </a:cubicBezTo>
              </a:path>
            </a:pathLst>
          </a:cu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3895727" y="3881430"/>
            <a:ext cx="181769" cy="338138"/>
          </a:xfrm>
          <a:custGeom>
            <a:avLst/>
            <a:gdLst>
              <a:gd name="connsiteX0" fmla="*/ 119062 w 181769"/>
              <a:gd name="connsiteY0" fmla="*/ 0 h 361950"/>
              <a:gd name="connsiteX1" fmla="*/ 161925 w 181769"/>
              <a:gd name="connsiteY1" fmla="*/ 142875 h 361950"/>
              <a:gd name="connsiteX2" fmla="*/ 0 w 181769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69" h="361950">
                <a:moveTo>
                  <a:pt x="119062" y="0"/>
                </a:moveTo>
                <a:cubicBezTo>
                  <a:pt x="150415" y="41275"/>
                  <a:pt x="181769" y="82550"/>
                  <a:pt x="161925" y="142875"/>
                </a:cubicBezTo>
                <a:cubicBezTo>
                  <a:pt x="142081" y="203200"/>
                  <a:pt x="71040" y="282575"/>
                  <a:pt x="0" y="361950"/>
                </a:cubicBezTo>
              </a:path>
            </a:pathLst>
          </a:cu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5036346" y="3881431"/>
            <a:ext cx="126206" cy="319088"/>
          </a:xfrm>
          <a:custGeom>
            <a:avLst/>
            <a:gdLst>
              <a:gd name="connsiteX0" fmla="*/ 30956 w 102393"/>
              <a:gd name="connsiteY0" fmla="*/ 0 h 328613"/>
              <a:gd name="connsiteX1" fmla="*/ 11906 w 102393"/>
              <a:gd name="connsiteY1" fmla="*/ 123825 h 328613"/>
              <a:gd name="connsiteX2" fmla="*/ 102393 w 102393"/>
              <a:gd name="connsiteY2" fmla="*/ 328613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3" h="328613">
                <a:moveTo>
                  <a:pt x="30956" y="0"/>
                </a:moveTo>
                <a:cubicBezTo>
                  <a:pt x="15478" y="34528"/>
                  <a:pt x="0" y="69056"/>
                  <a:pt x="11906" y="123825"/>
                </a:cubicBezTo>
                <a:cubicBezTo>
                  <a:pt x="23812" y="178594"/>
                  <a:pt x="63102" y="253603"/>
                  <a:pt x="102393" y="328613"/>
                </a:cubicBezTo>
              </a:path>
            </a:pathLst>
          </a:cu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Дуга 92"/>
          <p:cNvSpPr/>
          <p:nvPr/>
        </p:nvSpPr>
        <p:spPr>
          <a:xfrm>
            <a:off x="1357290" y="5000636"/>
            <a:ext cx="6500858" cy="642942"/>
          </a:xfrm>
          <a:prstGeom prst="arc">
            <a:avLst>
              <a:gd name="adj1" fmla="val 10765968"/>
              <a:gd name="adj2" fmla="val 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3714744" y="4143380"/>
            <a:ext cx="1554260" cy="1039441"/>
            <a:chOff x="445990" y="4510084"/>
            <a:chExt cx="1554260" cy="1039441"/>
          </a:xfrm>
        </p:grpSpPr>
        <p:sp>
          <p:nvSpPr>
            <p:cNvPr id="95" name="Прямоугольник 94"/>
            <p:cNvSpPr/>
            <p:nvPr/>
          </p:nvSpPr>
          <p:spPr>
            <a:xfrm rot="21442916">
              <a:off x="445990" y="4978553"/>
              <a:ext cx="1497187" cy="57097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isometricOffAxis1Top"/>
              <a:lightRig rig="flood" dir="t">
                <a:rot lat="0" lon="0" rev="13800000"/>
              </a:lightRig>
            </a:scene3d>
            <a:sp3d extrusionH="107950" prstMaterial="plastic">
              <a:bevelT w="82550" h="63500" prst="artDeco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55"/>
            <p:cNvGrpSpPr/>
            <p:nvPr/>
          </p:nvGrpSpPr>
          <p:grpSpPr>
            <a:xfrm>
              <a:off x="1500183" y="4510084"/>
              <a:ext cx="500067" cy="728624"/>
              <a:chOff x="2138363" y="5072074"/>
              <a:chExt cx="504811" cy="728624"/>
            </a:xfrm>
            <a:blipFill>
              <a:blip r:embed="rId4"/>
              <a:tile tx="0" ty="0" sx="100000" sy="100000" flip="none" algn="tl"/>
            </a:blip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97" name="Крест 96"/>
              <p:cNvSpPr/>
              <p:nvPr/>
            </p:nvSpPr>
            <p:spPr>
              <a:xfrm>
                <a:off x="2138363" y="5072074"/>
                <a:ext cx="504811" cy="428628"/>
              </a:xfrm>
              <a:prstGeom prst="plus">
                <a:avLst>
                  <a:gd name="adj" fmla="val 35000"/>
                </a:avLst>
              </a:prstGeom>
              <a:grp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2290777" y="5483996"/>
                <a:ext cx="200041" cy="31670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004255" y="285728"/>
            <a:ext cx="3143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Строение человека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до грехопадения</a:t>
            </a:r>
            <a:endParaRPr lang="ru-RU" sz="2800" dirty="0" smtClean="0">
              <a:blipFill>
                <a:blip r:embed="rId3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15058" y="3286124"/>
            <a:ext cx="292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Дух  был </a:t>
            </a:r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погружен</a:t>
            </a:r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в Бога</a:t>
            </a:r>
          </a:p>
          <a:p>
            <a:pPr>
              <a:buFontTx/>
              <a:buChar char="-"/>
            </a:pPr>
            <a:endParaRPr lang="ru-RU" dirty="0" smtClean="0">
              <a:blipFill>
                <a:blip r:embed="rId3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Душа увлекалась духом</a:t>
            </a:r>
          </a:p>
          <a:p>
            <a:pPr>
              <a:buFontTx/>
              <a:buChar char="-"/>
            </a:pPr>
            <a:endParaRPr lang="ru-RU" dirty="0" smtClean="0">
              <a:blipFill>
                <a:blip r:embed="rId3"/>
                <a:tile tx="0" ty="0" sx="100000" sy="100000" flip="none" algn="tl"/>
              </a:blipFill>
              <a:latin typeface="CyrillicOld" pitchFamily="2" charset="0"/>
              <a:cs typeface="Times New Roman" pitchFamily="18" charset="0"/>
            </a:endParaRPr>
          </a:p>
          <a:p>
            <a:endParaRPr lang="ru-RU" dirty="0" smtClean="0">
              <a:blipFill>
                <a:blip r:embed="rId3"/>
                <a:tile tx="0" ty="0" sx="100000" sy="100000" flip="none" algn="tl"/>
              </a:blipFill>
              <a:latin typeface="CyrillicOld" pitchFamily="2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Тело было подчинено душе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429256" y="2857496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Когда Адам перестал доверять Богу, его дух оторвался от Бога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1988840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Без Бога дух Адама оказался слаб и не мог уже увлекать за собой душу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3357562"/>
            <a:ext cx="2143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Не увлекаемая более духом, омертвевшая душа влечется телом и подчиняется 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9503 L -0.24948 -0.314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2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99 -0.11713 L -0.00399 -0.4504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2176 L -0.00399 -0.4550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403 L -0.00017 0.13912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/>
      <p:bldP spid="79" grpId="1" animBg="1"/>
      <p:bldP spid="80" grpId="1" animBg="1"/>
      <p:bldP spid="81" grpId="1" animBg="1"/>
      <p:bldP spid="85" grpId="0"/>
      <p:bldP spid="86" grpId="0"/>
      <p:bldP spid="86" grpId="1"/>
      <p:bldP spid="89" grpId="1" animBg="1"/>
      <p:bldP spid="90" grpId="1" animBg="1"/>
      <p:bldP spid="91" grpId="1" animBg="1"/>
      <p:bldP spid="92" grpId="1" animBg="1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щ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1866" cy="50189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497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У райских врат Бог дал Адаму и Еве обещание о спасении. </a:t>
            </a:r>
            <a:r>
              <a:rPr lang="ru-RU" sz="2400" dirty="0" err="1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Первоевангелие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-  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СЕМЯ ЖЕНЫ СОТРЕТ ГЛАВУ ЗМИЯ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”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гна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563" y="69556"/>
            <a:ext cx="1565763" cy="128588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4" name="Рисунок 13" descr="ав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8503" y="127026"/>
            <a:ext cx="1564574" cy="128588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5" name="Рисунок 14" descr="ковче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682" y="188640"/>
            <a:ext cx="1585598" cy="132390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6" name="Рисунок 15" descr="авраа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0829" y="260648"/>
            <a:ext cx="1595795" cy="136005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7" name="Рисунок 16" descr="исаак и иаков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2731" y="1700808"/>
            <a:ext cx="1571636" cy="130934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8" name="Рисунок 17" descr="12 коле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3849" y="1844824"/>
            <a:ext cx="1440076" cy="126505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9" name="Рисунок 18" descr="моисе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7878" y="1916832"/>
            <a:ext cx="1415412" cy="125558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0" name="Рисунок 19" descr="обещани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714356"/>
            <a:ext cx="7905804" cy="592935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2" name="Рисунок 21" descr="нави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2967" y="1988840"/>
            <a:ext cx="1428953" cy="13160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5" name="Рисунок 34" descr="скиния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616" y="3429000"/>
            <a:ext cx="1454762" cy="115544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6" name="Рисунок 35" descr="соломон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10016" y="3501008"/>
            <a:ext cx="1415043" cy="122140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7" name="Рисунок 36" descr="плен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3968" y="3573016"/>
            <a:ext cx="1578715" cy="130572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8" name="Рисунок 37" descr="возвращение из плен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12160" y="3789040"/>
            <a:ext cx="1628150" cy="134585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41" name="Рисунок 40" descr="благовещение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3473" y="4910774"/>
            <a:ext cx="2844579" cy="179877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1" name="Рисунок 20" descr="благовещение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57290" y="1500174"/>
            <a:ext cx="6657782" cy="421006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3" name="Рисунок 22" descr="рождество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03648" y="1556792"/>
            <a:ext cx="6327765" cy="421484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4" name="Рисунок 23" descr="смерть Спасителя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5786" y="857232"/>
            <a:ext cx="7143800" cy="476862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6" name="Рисунок 25" descr="вознесение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2976" y="857232"/>
            <a:ext cx="6646040" cy="514353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5" name="Рисунок 4" descr="Воскресение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2910" y="571480"/>
            <a:ext cx="7643866" cy="57329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-36512" y="1683965"/>
            <a:ext cx="217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blipFill>
                  <a:blip r:embed="rId20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Обещание Бога о спасении праведные люди несли через века от Адама до Авраама, и далее, до новозаветных времен, носителем этой информации был еврейский народ.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1920" y="5517232"/>
            <a:ext cx="2716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blipFill>
                  <a:blip r:embed="rId20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Передавалась эта весть вплоть до дня, который мы называем </a:t>
            </a:r>
            <a:r>
              <a:rPr lang="en-US" sz="1600" dirty="0" smtClean="0">
                <a:blipFill>
                  <a:blip r:embed="rId20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1600" dirty="0" smtClean="0">
                <a:blipFill>
                  <a:blip r:embed="rId20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спасения нашего </a:t>
            </a:r>
            <a:r>
              <a:rPr lang="ru-RU" sz="1600" dirty="0" err="1" smtClean="0">
                <a:blipFill>
                  <a:blip r:embed="rId20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главизна</a:t>
            </a:r>
            <a:r>
              <a:rPr lang="en-US" sz="1600" dirty="0" smtClean="0">
                <a:blipFill>
                  <a:blip r:embed="rId20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”</a:t>
            </a:r>
            <a:endParaRPr lang="ru-RU" sz="1600" dirty="0" smtClean="0">
              <a:blipFill>
                <a:blip r:embed="rId20"/>
                <a:tile tx="0" ty="0" sx="100000" sy="100000" flip="none" algn="tl"/>
              </a:blipFill>
              <a:latin typeface="CyrillicOld" pitchFamily="2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08 0.12176 L -0.35208 -0.410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2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5549E-6 L -0.2599 -0.3465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7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185E-6 L 0.22101 -0.359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8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24514 0.27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3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9931 0.273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13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643042" y="928670"/>
            <a:ext cx="5715040" cy="53578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rPr>
              <a:t>			</a:t>
            </a:r>
            <a:endParaRPr lang="ru-RU" sz="3200" dirty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29058" y="1643050"/>
            <a:ext cx="1160868" cy="48491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rPr>
              <a:t>ДУХ</a:t>
            </a:r>
            <a:endParaRPr lang="ru-RU" sz="1400" dirty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68" y="3071810"/>
            <a:ext cx="1875248" cy="82828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rPr>
              <a:t>ДУША</a:t>
            </a:r>
            <a:endParaRPr lang="ru-RU" sz="1600" dirty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86116" y="4643446"/>
            <a:ext cx="2500330" cy="9901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rPr>
              <a:t>ТЕЛО</a:t>
            </a:r>
            <a:endParaRPr lang="ru-RU" dirty="0">
              <a:blipFill>
                <a:blip r:embed="rId2"/>
                <a:tile tx="0" ty="0" sx="100000" sy="100000" flip="none" algn="tl"/>
              </a:blipFill>
              <a:latin typeface="Cyrillic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14311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rPr>
              <a:t>БОГ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214311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rPr>
              <a:t>СЫН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0232" y="414338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rPr>
              <a:t>ИИСУС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414338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rPr>
              <a:t>ХРИСТОС</a:t>
            </a:r>
            <a:endParaRPr lang="ru-RU" sz="2800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142844" y="214290"/>
            <a:ext cx="2643206" cy="1961789"/>
            <a:chOff x="2000232" y="142852"/>
            <a:chExt cx="4572032" cy="2157968"/>
          </a:xfrm>
        </p:grpSpPr>
        <p:sp>
          <p:nvSpPr>
            <p:cNvPr id="26" name="Овал 25"/>
            <p:cNvSpPr/>
            <p:nvPr/>
          </p:nvSpPr>
          <p:spPr>
            <a:xfrm>
              <a:off x="2000232" y="142852"/>
              <a:ext cx="4572032" cy="12858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blipFill>
                    <a:blip r:embed="rId2"/>
                    <a:tile tx="0" ty="0" sx="100000" sy="100000" flip="none" algn="tl"/>
                  </a:blipFill>
                  <a:latin typeface="CyrillicOld" pitchFamily="2" charset="0"/>
                </a:rPr>
                <a:t>БОГ</a:t>
              </a:r>
              <a:endParaRPr lang="ru-RU" sz="3200" dirty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786181" y="1142984"/>
              <a:ext cx="1056125" cy="28575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blipFill>
                    <a:blip r:embed="rId2"/>
                    <a:tile tx="0" ty="0" sx="100000" sy="100000" flip="none" algn="tl"/>
                  </a:blipFill>
                  <a:latin typeface="CyrillicOld" pitchFamily="2" charset="0"/>
                </a:rPr>
                <a:t>ДУХ</a:t>
              </a:r>
              <a:endParaRPr lang="ru-RU" sz="800" dirty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560889" y="1353012"/>
              <a:ext cx="1500198" cy="488096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blipFill>
                    <a:blip r:embed="rId2"/>
                    <a:tile tx="0" ty="0" sx="100000" sy="100000" flip="none" algn="tl"/>
                  </a:blipFill>
                  <a:latin typeface="CyrillicOld" pitchFamily="2" charset="0"/>
                </a:rPr>
                <a:t>ДУША</a:t>
              </a:r>
              <a:endParaRPr lang="ru-RU" sz="1000" dirty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336315" y="1717346"/>
              <a:ext cx="2000265" cy="58347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blipFill>
                    <a:blip r:embed="rId2"/>
                    <a:tile tx="0" ty="0" sx="100000" sy="100000" flip="none" algn="tl"/>
                  </a:blipFill>
                  <a:latin typeface="CyrillicOld" pitchFamily="2" charset="0"/>
                </a:rPr>
                <a:t>ТЕЛО</a:t>
              </a:r>
              <a:endParaRPr lang="ru-RU" sz="1000" dirty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643702" y="214290"/>
            <a:ext cx="2214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Бог Слово принял поврежденную человеческую природу, и стал Человеком, во всем подобный нам кроме греха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4826675"/>
            <a:ext cx="2500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Своей смертью и Воскресением  Он в Самом Себе восстановил поврежденную человеческую природу </a:t>
            </a:r>
            <a:endParaRPr lang="ru-RU" dirty="0"/>
          </a:p>
        </p:txBody>
      </p:sp>
      <p:grpSp>
        <p:nvGrpSpPr>
          <p:cNvPr id="7" name="Группа 34"/>
          <p:cNvGrpSpPr/>
          <p:nvPr/>
        </p:nvGrpSpPr>
        <p:grpSpPr>
          <a:xfrm>
            <a:off x="3619500" y="2038350"/>
            <a:ext cx="1752601" cy="2767013"/>
            <a:chOff x="3619500" y="2038350"/>
            <a:chExt cx="1752601" cy="2767013"/>
          </a:xfrm>
        </p:grpSpPr>
        <p:sp>
          <p:nvSpPr>
            <p:cNvPr id="22" name="Полилиния 21"/>
            <p:cNvSpPr/>
            <p:nvPr/>
          </p:nvSpPr>
          <p:spPr>
            <a:xfrm>
              <a:off x="3957638" y="2052638"/>
              <a:ext cx="254793" cy="1104900"/>
            </a:xfrm>
            <a:custGeom>
              <a:avLst/>
              <a:gdLst>
                <a:gd name="connsiteX0" fmla="*/ 128587 w 254793"/>
                <a:gd name="connsiteY0" fmla="*/ 0 h 1104900"/>
                <a:gd name="connsiteX1" fmla="*/ 233362 w 254793"/>
                <a:gd name="connsiteY1" fmla="*/ 471487 h 1104900"/>
                <a:gd name="connsiteX2" fmla="*/ 0 w 254793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793" h="1104900">
                  <a:moveTo>
                    <a:pt x="128587" y="0"/>
                  </a:moveTo>
                  <a:cubicBezTo>
                    <a:pt x="191690" y="143668"/>
                    <a:pt x="254793" y="287337"/>
                    <a:pt x="233362" y="471487"/>
                  </a:cubicBezTo>
                  <a:cubicBezTo>
                    <a:pt x="211931" y="655637"/>
                    <a:pt x="105965" y="880268"/>
                    <a:pt x="0" y="1104900"/>
                  </a:cubicBezTo>
                </a:path>
              </a:pathLst>
            </a:custGeom>
            <a:ln w="12700"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800601" y="2038350"/>
              <a:ext cx="223838" cy="1095376"/>
            </a:xfrm>
            <a:custGeom>
              <a:avLst/>
              <a:gdLst>
                <a:gd name="connsiteX0" fmla="*/ 134938 w 173038"/>
                <a:gd name="connsiteY0" fmla="*/ 0 h 1047750"/>
                <a:gd name="connsiteX1" fmla="*/ 6350 w 173038"/>
                <a:gd name="connsiteY1" fmla="*/ 419100 h 1047750"/>
                <a:gd name="connsiteX2" fmla="*/ 173038 w 173038"/>
                <a:gd name="connsiteY2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38" h="1047750">
                  <a:moveTo>
                    <a:pt x="134938" y="0"/>
                  </a:moveTo>
                  <a:cubicBezTo>
                    <a:pt x="67469" y="122237"/>
                    <a:pt x="0" y="244475"/>
                    <a:pt x="6350" y="419100"/>
                  </a:cubicBezTo>
                  <a:cubicBezTo>
                    <a:pt x="12700" y="593725"/>
                    <a:pt x="92869" y="820737"/>
                    <a:pt x="173038" y="1047750"/>
                  </a:cubicBezTo>
                </a:path>
              </a:pathLst>
            </a:custGeom>
            <a:ln w="12700"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619500" y="3709988"/>
              <a:ext cx="288132" cy="1095375"/>
            </a:xfrm>
            <a:custGeom>
              <a:avLst/>
              <a:gdLst>
                <a:gd name="connsiteX0" fmla="*/ 100013 w 288132"/>
                <a:gd name="connsiteY0" fmla="*/ 0 h 1095375"/>
                <a:gd name="connsiteX1" fmla="*/ 271463 w 288132"/>
                <a:gd name="connsiteY1" fmla="*/ 438150 h 1095375"/>
                <a:gd name="connsiteX2" fmla="*/ 0 w 288132"/>
                <a:gd name="connsiteY2" fmla="*/ 1095375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132" h="1095375">
                  <a:moveTo>
                    <a:pt x="100013" y="0"/>
                  </a:moveTo>
                  <a:cubicBezTo>
                    <a:pt x="194072" y="127794"/>
                    <a:pt x="288132" y="255588"/>
                    <a:pt x="271463" y="438150"/>
                  </a:cubicBezTo>
                  <a:cubicBezTo>
                    <a:pt x="254794" y="620713"/>
                    <a:pt x="127397" y="858044"/>
                    <a:pt x="0" y="1095375"/>
                  </a:cubicBezTo>
                </a:path>
              </a:pathLst>
            </a:custGeom>
            <a:ln w="12700"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143505" y="3719513"/>
              <a:ext cx="228596" cy="1047750"/>
            </a:xfrm>
            <a:custGeom>
              <a:avLst/>
              <a:gdLst>
                <a:gd name="connsiteX0" fmla="*/ 141287 w 217487"/>
                <a:gd name="connsiteY0" fmla="*/ 0 h 938213"/>
                <a:gd name="connsiteX1" fmla="*/ 12700 w 217487"/>
                <a:gd name="connsiteY1" fmla="*/ 400050 h 938213"/>
                <a:gd name="connsiteX2" fmla="*/ 217487 w 217487"/>
                <a:gd name="connsiteY2" fmla="*/ 938213 h 93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487" h="938213">
                  <a:moveTo>
                    <a:pt x="141287" y="0"/>
                  </a:moveTo>
                  <a:cubicBezTo>
                    <a:pt x="70643" y="121840"/>
                    <a:pt x="0" y="243681"/>
                    <a:pt x="12700" y="400050"/>
                  </a:cubicBezTo>
                  <a:cubicBezTo>
                    <a:pt x="25400" y="556419"/>
                    <a:pt x="121443" y="747316"/>
                    <a:pt x="217487" y="938213"/>
                  </a:cubicBezTo>
                </a:path>
              </a:pathLst>
            </a:custGeom>
            <a:ln w="12700"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0035 0.14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382 -0.1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857364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blipFill>
                <a:blip r:embed="rId2"/>
                <a:tile tx="0" ty="0" sx="100000" sy="100000" flip="none" algn="tl"/>
              </a:blipFill>
              <a:latin typeface="CyrillicOld" pitchFamily="2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	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Последующе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Божественным отцам, все единогласно поучаем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исповедовати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единого и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такожде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Сына, Господа нашего Иисуса Христа, совершенна в Божестве и совершенна в человечестве; истинно Бога и истинно человека,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тогожде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из души и тела; единосущна Отцу по Божеству, и единосущна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тогожде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нам по человечеству; по всему нам подобна, кроме греха;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рожденна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прежде век от Отца по Божеству, в последние же дни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тогожде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, ради нас и нашего спасения, от Марии Девы Богородицы, по человечеству; единого и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тогожде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Христа, Сына, Господа, Единородного, во двух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естествах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неслитно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, </a:t>
            </a:r>
            <a:r>
              <a:rPr lang="ru-RU" sz="2000" u="sng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неизменно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, </a:t>
            </a:r>
            <a:r>
              <a:rPr lang="ru-RU" sz="2000" u="sng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нераздельно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, </a:t>
            </a:r>
            <a:r>
              <a:rPr lang="ru-RU" sz="2000" u="sng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неразлучно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познаваемого, (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никакоже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различию двух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естеств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потребляему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соединением, паче же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сохраняему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свойству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коегождо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естества, во едино лице и во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едину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ипостась совокупляемого); не на два лица рассекаемого или разделяемого, но единого и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тогожде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Сына, и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единорожного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Бога Слова, Господа Иисуса Христа,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якоже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древле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пророцы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о Нем, и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якоже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Сам Господь Иисус Христос научи нас, и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якоже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</a:t>
            </a:r>
            <a:r>
              <a:rPr lang="ru-RU" sz="20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предаде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нам Символ отец наших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Святые Отцы Собора IV-го, </a:t>
            </a:r>
            <a:r>
              <a:rPr lang="ru-RU" sz="16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Халкидонского</a:t>
            </a: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, собравшиеся в 451 году в количестве порядка 630 участников, определили догмат об образе соединения в Лице Господа Иисуса Христа двух </a:t>
            </a:r>
            <a:r>
              <a:rPr lang="ru-RU" sz="1600" dirty="0" err="1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естеств</a:t>
            </a:r>
            <a:r>
              <a:rPr lang="ru-RU" sz="1600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в следующих словах: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428604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</a:rPr>
              <a:t>ДОГМАТ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Пояснение </a:t>
            </a:r>
            <a:r>
              <a:rPr lang="ru-RU" sz="3200" u="sng" dirty="0" err="1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Халкидонского</a:t>
            </a:r>
            <a:r>
              <a:rPr lang="ru-RU" sz="3200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догмата</a:t>
            </a:r>
            <a:endParaRPr lang="ru-RU" sz="32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НЕСЛИТНО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—   не образовали чего-то нового третьего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НЕИЗМЕННО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—  Ни одна из соединившихся частей в результате соединения не изменилась и не изменила свою природу, божественное осталось божественным, </a:t>
            </a:r>
            <a:r>
              <a:rPr lang="ru-RU" sz="2400" dirty="0" err="1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нетварным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, а человеческое - человеческим, </a:t>
            </a:r>
            <a:r>
              <a:rPr lang="ru-RU" sz="2400" dirty="0" err="1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тварным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, соединенным с материей</a:t>
            </a:r>
          </a:p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9330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НЕРАЗДЕЛЬНО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 — После соединения части нельзя 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“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рассоединить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869160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НЕРАЗЛУЧНО</a:t>
            </a:r>
            <a:r>
              <a:rPr lang="ru-RU" sz="2400" i="1" dirty="0" smtClean="0"/>
              <a:t> 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CyrillicOld" pitchFamily="2" charset="0"/>
                <a:cs typeface="Times New Roman" pitchFamily="18" charset="0"/>
              </a:rPr>
              <a:t>— И так будет всегда</a:t>
            </a:r>
            <a:endParaRPr lang="en-US" sz="2400" dirty="0" smtClean="0">
              <a:blipFill>
                <a:blip r:embed="rId3"/>
                <a:tile tx="0" ty="0" sx="100000" sy="100000" flip="none" algn="tl"/>
              </a:blipFill>
              <a:latin typeface="CyrillicOld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святитель Афанасий Александрийский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182" y="1785926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6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...Будучи образом Отца, Он пришел в наши страны, чтобы 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  <a:ea typeface="Calibri" pitchFamily="34" charset="0"/>
                <a:cs typeface="Times New Roman" pitchFamily="18" charset="0"/>
              </a:rPr>
              <a:t>обновить</a:t>
            </a:r>
            <a:r>
              <a:rPr lang="ru-RU" sz="36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человека, созданного по образу Своему...</a:t>
            </a:r>
          </a:p>
        </p:txBody>
      </p:sp>
      <p:pic>
        <p:nvPicPr>
          <p:cNvPr id="6" name="Рисунок 5" descr="афанас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3240360" cy="484439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143372" y="1357298"/>
            <a:ext cx="43577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Бог сошел с небесного Престола, в смертной утробе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  <a:ea typeface="Calibri" pitchFamily="34" charset="0"/>
                <a:cs typeface="Times New Roman" pitchFamily="18" charset="0"/>
              </a:rPr>
              <a:t>истощив</a:t>
            </a: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Свою славу и смешавшись со смертными, соединенный воедино Бог и человек.</a:t>
            </a:r>
            <a:b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Христос...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  <a:ea typeface="Calibri" pitchFamily="34" charset="0"/>
                <a:cs typeface="Times New Roman" pitchFamily="18" charset="0"/>
              </a:rPr>
              <a:t>обнищал</a:t>
            </a: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до грубости плоти, будучи высочайшим умом и первой природой ума.</a:t>
            </a:r>
            <a:b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...Бог, став человеком, страждет, как человек, и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  <a:ea typeface="Calibri" pitchFamily="34" charset="0"/>
                <a:cs typeface="Times New Roman" pitchFamily="18" charset="0"/>
              </a:rPr>
              <a:t>нищает</a:t>
            </a:r>
            <a:r>
              <a:rPr lang="ru-RU" sz="2000" b="1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 до принятия на Себя плоти, чтобы мы обогатились Его нищетой.</a:t>
            </a:r>
          </a:p>
        </p:txBody>
      </p:sp>
      <p:pic>
        <p:nvPicPr>
          <p:cNvPr id="4" name="Рисунок 3" descr="thumb-small-269x350-85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3143272" cy="408975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44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blipFill>
                  <a:blip r:embed="rId2"/>
                  <a:tile tx="0" ty="0" sx="100000" sy="100000" flip="none" algn="tl"/>
                </a:blipFill>
                <a:latin typeface="CyrillicOld" pitchFamily="2" charset="0"/>
                <a:ea typeface="Calibri" pitchFamily="34" charset="0"/>
                <a:cs typeface="Times New Roman" pitchFamily="18" charset="0"/>
              </a:rPr>
              <a:t>святитель Григорий Богослов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862</TotalTime>
  <Words>482</Words>
  <Application>Microsoft Office PowerPoint</Application>
  <PresentationFormat>Экран (4:3)</PresentationFormat>
  <Paragraphs>89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127</cp:revision>
  <dcterms:created xsi:type="dcterms:W3CDTF">2015-02-26T12:36:41Z</dcterms:created>
  <dcterms:modified xsi:type="dcterms:W3CDTF">2015-04-01T15:00:39Z</dcterms:modified>
</cp:coreProperties>
</file>